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7" r:id="rId4"/>
    <p:sldId id="260" r:id="rId5"/>
    <p:sldId id="258" r:id="rId6"/>
    <p:sldId id="259" r:id="rId7"/>
    <p:sldId id="268" r:id="rId8"/>
    <p:sldId id="261" r:id="rId9"/>
    <p:sldId id="266" r:id="rId10"/>
    <p:sldId id="265" r:id="rId11"/>
    <p:sldId id="26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C9EA7-3083-4308-BAE5-FEFC0E4A983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AA71B-C8E7-4017-9D97-05F6796D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AA71B-C8E7-4017-9D97-05F6796DDF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2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84B8-1BBD-C3CD-CA81-70E2B5B03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62A16-9E60-B24C-106A-FFAC300DB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3DEB-0D8E-08A1-B6A4-497EBD5F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C34C1-02A6-285A-4BF9-42423346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56B46-2D5A-9921-715C-1C50346B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740B-C405-9E43-E70A-E2AE76B8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0284A-73F8-6FFB-3BC8-F6C3237D0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E0CDE-4F33-76D9-37C1-6256B90A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470B-B59A-B275-C4D9-01EF743F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877FC-BAF7-D4BD-36E5-8DA26763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5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9744B-AE49-0A4A-92DD-6B334374E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7B65A-C440-B783-51C0-4B72B9A13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DE749-CAD7-B530-026D-258F76B1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92E8B-FCC1-2B02-DF46-67492824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BE0C1-0406-C19F-3D2C-60F57468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2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92C3-962E-81FA-303F-BCF2022F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7A621-A732-CDE9-0FC0-D515030F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F66F-02E5-1B52-786C-3777A3E2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F30AC-DCE7-8EF0-7D63-7CEB5703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D9A6-0EF0-E209-6AC8-EC1D1868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9FB7-BBE0-CDD4-C494-89656982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90F8E-2D2D-4035-B67F-DEC9838C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43F92-EE76-775A-E496-41AF0CF1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DF3F6-6FDF-3CD2-D823-2CDA4444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6B881-C5B2-05E0-53E8-BAE97CE8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8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B8B0-89C8-4455-1295-0CB91AC5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79FC1-ECA4-E459-0A72-25DBC300F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52B38-1346-4474-F175-9020C8418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B6BD5-9E6A-9A13-8400-91C4D0A6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54FBB-4830-CD62-4A2D-394BD640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1CA47-C282-9F49-9BAB-76C02D0B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4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0341-7BAA-00C8-439C-0883E594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35CE9-D4A4-2380-3A17-8C4DDF21E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0D94F-60C4-8BF8-83E3-88B0ACBCC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9F8ED-C2A7-BE69-A730-1006FC69B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76633-B35E-2A22-0A68-F4B0D2DF3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1C2C8-C502-FB7B-A230-92F9BB43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09ABE-4E41-95CF-F9A4-71929A81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49A9A-B659-244F-136C-376F00B0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6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F737-4A7A-3F28-FABD-ABDD0052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94BA2-4B5C-8C39-0284-63D53E81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E6D78-8471-86D4-AE12-091EFB1A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47EEF-1334-62E4-6A16-8BA1CE1B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8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A1B3C-54E5-47DB-A0EF-613953DB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CD743-6BD8-7363-8A42-B1EA7B91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1469F-F02D-3819-078C-2186AE62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9D37-8C27-1304-5AEB-DBDA1AC3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FF273-7D1F-E966-2D95-EC6B4B0D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DC7B8-2858-5F3F-7E3F-3EEAA633C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3E7F2-0357-402C-C7B9-F410BF43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B454F-8695-02A4-F7A7-69C7813C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C31DB-E206-F14B-4CDE-8644B099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F4E2-1434-3218-3989-D284B2FD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5EBF6-15B2-4680-2C89-888FD8B3D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DBD47-DBD5-7FD7-093A-E38DBEB0C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74908-D9F4-81AC-DF64-1CFB1A03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5D69A-1ECF-B328-6C2F-4546F9B8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95615-0605-39A2-7049-E2FEA306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8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3F70A-8A46-1A1A-1BFB-165DF946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0CDB5-2452-F4D9-0E0E-A4F3585F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9C2DC-99C3-5CDE-7E49-1F49E6D4A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231817-4C8D-4A46-ADD2-CCE03C8DD5A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A5C05-9AF2-FDDB-FE8C-5A07EF964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7D71E-ACC8-B7A2-AF1B-978C57FAA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E65D75-C18C-4B22-8110-52E33F73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7.png@01DAEE39.842477E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lugo@ride-the-e.com" TargetMode="External"/><Relationship Id="rId2" Type="http://schemas.openxmlformats.org/officeDocument/2006/relationships/hyperlink" Target="mailto:bmontgomery@ride-the-e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mailto:vtakach@ride-the-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A409-18BC-028B-0195-68034851D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427" y="406400"/>
            <a:ext cx="4183117" cy="1655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miko" panose="00000500000000000000" pitchFamily="2" charset="0"/>
                <a:cs typeface="Amiko" panose="00000500000000000000" pitchFamily="2" charset="0"/>
              </a:rPr>
              <a:t>ECCA Payroll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56873-5AAA-B5EF-63DD-7A0F88357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20" y="2235200"/>
            <a:ext cx="2824000" cy="1655762"/>
          </a:xfrm>
        </p:spPr>
        <p:txBody>
          <a:bodyPr/>
          <a:lstStyle/>
          <a:p>
            <a:r>
              <a:rPr lang="en-US" dirty="0" err="1">
                <a:latin typeface="Amiko" panose="00000500000000000000" pitchFamily="2" charset="0"/>
                <a:cs typeface="Amiko" panose="00000500000000000000" pitchFamily="2" charset="0"/>
              </a:rPr>
              <a:t>MyStack</a:t>
            </a:r>
            <a:r>
              <a:rPr lang="en-US" dirty="0">
                <a:latin typeface="Amiko" panose="00000500000000000000" pitchFamily="2" charset="0"/>
                <a:cs typeface="Amiko" panose="00000500000000000000" pitchFamily="2" charset="0"/>
              </a:rPr>
              <a:t>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219A8-BC41-A53F-B8A4-6D13CBD6F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048"/>
            <a:ext cx="7453836" cy="6505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C9AEA4-F86A-2EC7-FE40-24AB5716556C}"/>
              </a:ext>
            </a:extLst>
          </p:cNvPr>
          <p:cNvSpPr txBox="1"/>
          <p:nvPr/>
        </p:nvSpPr>
        <p:spPr>
          <a:xfrm>
            <a:off x="7083973" y="3063081"/>
            <a:ext cx="51080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iko" panose="00000500000000000000" pitchFamily="2" charset="0"/>
                <a:cs typeface="Amiko" panose="00000500000000000000" pitchFamily="2" charset="0"/>
              </a:rPr>
              <a:t>Organizations use Stack+ to manage their own HR Stack. Meanwhile, employees use the self-service site </a:t>
            </a:r>
            <a:r>
              <a:rPr lang="en-US" dirty="0" err="1">
                <a:latin typeface="Amiko" panose="00000500000000000000" pitchFamily="2" charset="0"/>
                <a:cs typeface="Amiko" panose="00000500000000000000" pitchFamily="2" charset="0"/>
              </a:rPr>
              <a:t>MyStack</a:t>
            </a:r>
            <a:r>
              <a:rPr lang="en-US" dirty="0">
                <a:latin typeface="Amiko" panose="00000500000000000000" pitchFamily="2" charset="0"/>
                <a:cs typeface="Amiko" panose="00000500000000000000" pitchFamily="2" charset="0"/>
              </a:rPr>
              <a:t> to view their</a:t>
            </a:r>
          </a:p>
          <a:p>
            <a:r>
              <a:rPr lang="en-US" dirty="0">
                <a:latin typeface="Amiko" panose="00000500000000000000" pitchFamily="2" charset="0"/>
                <a:cs typeface="Amiko" panose="00000500000000000000" pitchFamily="2" charset="0"/>
              </a:rPr>
              <a:t>own HR information.</a:t>
            </a:r>
          </a:p>
        </p:txBody>
      </p:sp>
      <p:pic>
        <p:nvPicPr>
          <p:cNvPr id="7" name="Picture 6" descr="A green and blue letter e&#10;&#10;Description automatically generated">
            <a:extLst>
              <a:ext uri="{FF2B5EF4-FFF2-40B4-BE49-F238E27FC236}">
                <a16:creationId xmlns:a16="http://schemas.microsoft.com/office/drawing/2014/main" id="{1C744FF8-3B27-D9A8-ACE4-36CC72AE4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62" y="4232345"/>
            <a:ext cx="2589341" cy="20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8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76ADE62-114D-63DF-EDB2-76709B7F7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684" y="1409700"/>
            <a:ext cx="1341267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8">
            <a:extLst>
              <a:ext uri="{FF2B5EF4-FFF2-40B4-BE49-F238E27FC236}">
                <a16:creationId xmlns:a16="http://schemas.microsoft.com/office/drawing/2014/main" id="{D8E03FCA-61C1-080F-8D5B-7021B1943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3" y="130284"/>
            <a:ext cx="10793014" cy="59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0864E5-0945-E821-F133-5B3AF71BF3FB}"/>
              </a:ext>
            </a:extLst>
          </p:cNvPr>
          <p:cNvSpPr txBox="1"/>
          <p:nvPr/>
        </p:nvSpPr>
        <p:spPr>
          <a:xfrm>
            <a:off x="727740" y="5800908"/>
            <a:ext cx="103784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Make &amp; submit changes on how you receive your payment under Direct Deposit. </a:t>
            </a:r>
          </a:p>
        </p:txBody>
      </p:sp>
    </p:spTree>
    <p:extLst>
      <p:ext uri="{BB962C8B-B14F-4D97-AF65-F5344CB8AC3E}">
        <p14:creationId xmlns:p14="http://schemas.microsoft.com/office/powerpoint/2010/main" val="256433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FAEB2-CA1F-72D8-8CCD-371DFAF9AAA3}"/>
              </a:ext>
            </a:extLst>
          </p:cNvPr>
          <p:cNvSpPr txBox="1"/>
          <p:nvPr/>
        </p:nvSpPr>
        <p:spPr>
          <a:xfrm>
            <a:off x="891540" y="501738"/>
            <a:ext cx="103784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miko" panose="00000500000000000000" pitchFamily="2" charset="0"/>
                <a:cs typeface="Amiko" panose="00000500000000000000" pitchFamily="2" charset="0"/>
              </a:rPr>
              <a:t>MyStack</a:t>
            </a:r>
            <a:r>
              <a:rPr lang="en-US" dirty="0">
                <a:latin typeface="Amiko" panose="00000500000000000000" pitchFamily="2" charset="0"/>
                <a:cs typeface="Amiko" panose="00000500000000000000" pitchFamily="2" charset="0"/>
              </a:rPr>
              <a:t> App: </a:t>
            </a:r>
            <a:r>
              <a:rPr lang="en-US" sz="1800" dirty="0"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viewing tool – but no one can make changes on the mobile app – all changes have to be completed through the website on a PC/laptop, etc.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E208F-026B-E497-0C6C-2AB03854A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8" y="1421600"/>
            <a:ext cx="2182868" cy="484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9B988D-9A84-FE4A-0C37-A747BB8DC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66" y="1421262"/>
            <a:ext cx="2182868" cy="484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401BF-DB50-4267-25FB-48495E13C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68" y="1421600"/>
            <a:ext cx="2182867" cy="4847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41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3D2102-6FA7-34DE-DF5A-0003750438F1}"/>
              </a:ext>
            </a:extLst>
          </p:cNvPr>
          <p:cNvSpPr txBox="1"/>
          <p:nvPr/>
        </p:nvSpPr>
        <p:spPr>
          <a:xfrm>
            <a:off x="2140669" y="3660082"/>
            <a:ext cx="83160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F497D"/>
                </a:solidFill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For technical support (log in or general IT questions), please contact Branden Montgomery at 814.454.4012 </a:t>
            </a:r>
            <a:r>
              <a:rPr lang="en-US" sz="1600" b="1" dirty="0" err="1">
                <a:solidFill>
                  <a:srgbClr val="1F497D"/>
                </a:solidFill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ext</a:t>
            </a:r>
            <a:r>
              <a:rPr lang="en-US" sz="1600" b="1" dirty="0">
                <a:solidFill>
                  <a:srgbClr val="1F497D"/>
                </a:solidFill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 130 or </a:t>
            </a:r>
            <a:r>
              <a:rPr lang="en-US" sz="1600" b="1" dirty="0">
                <a:solidFill>
                  <a:srgbClr val="1F497D"/>
                </a:solidFill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  <a:hlinkClick r:id="rId2"/>
              </a:rPr>
              <a:t>bmontgomery@ride-the-e.com</a:t>
            </a:r>
            <a:r>
              <a:rPr lang="en-US" sz="1600" b="1" dirty="0">
                <a:solidFill>
                  <a:srgbClr val="1F497D"/>
                </a:solidFill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1F497D"/>
              </a:solidFill>
              <a:latin typeface="Amiko" panose="00000500000000000000" pitchFamily="2" charset="0"/>
              <a:ea typeface="Aptos" panose="020B0004020202020204" pitchFamily="34" charset="0"/>
              <a:cs typeface="Amiko" panose="00000500000000000000" pitchFamily="2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F497D"/>
                </a:solidFill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Thank you!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1F497D"/>
              </a:solidFill>
              <a:latin typeface="Amiko" panose="00000500000000000000" pitchFamily="2" charset="0"/>
              <a:ea typeface="Aptos" panose="020B0004020202020204" pitchFamily="34" charset="0"/>
              <a:cs typeface="Amiko" panose="000005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F497D"/>
                </a:solidFill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Theresa J Lugo</a:t>
            </a:r>
            <a:r>
              <a:rPr lang="en-US" sz="1600" b="1" dirty="0"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, </a:t>
            </a:r>
            <a:r>
              <a:rPr lang="en-US" sz="1600" b="1" dirty="0">
                <a:solidFill>
                  <a:srgbClr val="1F497D"/>
                </a:solidFill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Director of HR		Vicky Takach, Controller</a:t>
            </a:r>
            <a:r>
              <a:rPr lang="en-US" sz="1600" b="1" dirty="0">
                <a:solidFill>
                  <a:srgbClr val="1F497D"/>
                </a:solidFill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  </a:t>
            </a:r>
            <a:endParaRPr lang="en-US" sz="1600" b="1" dirty="0">
              <a:effectLst/>
              <a:latin typeface="Amiko" panose="00000500000000000000" pitchFamily="2" charset="0"/>
              <a:ea typeface="Aptos" panose="020B0004020202020204" pitchFamily="34" charset="0"/>
              <a:cs typeface="Amiko" panose="000005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F497D"/>
                </a:solidFill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814.454.4012 x 106			814.454.4012 </a:t>
            </a:r>
            <a:r>
              <a:rPr lang="en-US" sz="1600" b="1" dirty="0" err="1">
                <a:solidFill>
                  <a:srgbClr val="1F497D"/>
                </a:solidFill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ext</a:t>
            </a:r>
            <a:r>
              <a:rPr lang="en-US" sz="1600" b="1" dirty="0">
                <a:solidFill>
                  <a:srgbClr val="1F497D"/>
                </a:solidFill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 116	</a:t>
            </a:r>
            <a:endParaRPr lang="en-US" sz="1600" b="1" dirty="0">
              <a:effectLst/>
              <a:latin typeface="Amiko" panose="00000500000000000000" pitchFamily="2" charset="0"/>
              <a:ea typeface="Aptos" panose="020B0004020202020204" pitchFamily="34" charset="0"/>
              <a:cs typeface="Amiko" panose="000005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1F497D"/>
                </a:solidFill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  <a:hlinkClick r:id="rId3"/>
              </a:rPr>
              <a:t>tlugo@ride-the-e.com</a:t>
            </a:r>
            <a:r>
              <a:rPr lang="en-US" sz="1600" b="1" dirty="0">
                <a:solidFill>
                  <a:srgbClr val="1F497D"/>
                </a:solidFill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 			</a:t>
            </a:r>
            <a:r>
              <a:rPr lang="en-US" sz="1600" b="1" dirty="0">
                <a:solidFill>
                  <a:srgbClr val="1F497D"/>
                </a:solidFill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  <a:hlinkClick r:id="rId4"/>
              </a:rPr>
              <a:t>vtakach@ride-the-e.com</a:t>
            </a:r>
            <a:r>
              <a:rPr lang="en-US" sz="1600" b="1" dirty="0">
                <a:solidFill>
                  <a:srgbClr val="1F497D"/>
                </a:solidFill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Amiko" panose="00000500000000000000" pitchFamily="2" charset="0"/>
              <a:ea typeface="Aptos" panose="020B0004020202020204" pitchFamily="34" charset="0"/>
              <a:cs typeface="Amiko" panose="00000500000000000000" pitchFamily="2" charset="0"/>
            </a:endParaRP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2B0FC49-9611-56C4-C2EA-7DC31756E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69" y="1346238"/>
            <a:ext cx="7536580" cy="25121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DD50A0-1EF2-6FDF-20BA-D016EF5BA0E5}"/>
              </a:ext>
            </a:extLst>
          </p:cNvPr>
          <p:cNvSpPr/>
          <p:nvPr/>
        </p:nvSpPr>
        <p:spPr>
          <a:xfrm>
            <a:off x="1463040" y="1711234"/>
            <a:ext cx="9744888" cy="4219303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25409-66CD-F047-1C66-DFA4F9A4692F}"/>
              </a:ext>
            </a:extLst>
          </p:cNvPr>
          <p:cNvSpPr txBox="1"/>
          <p:nvPr/>
        </p:nvSpPr>
        <p:spPr>
          <a:xfrm>
            <a:off x="1476226" y="774145"/>
            <a:ext cx="92853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Thank you for your cooperation in transitions to ECCA and the </a:t>
            </a:r>
            <a:r>
              <a:rPr lang="en-US" sz="2400" b="1" dirty="0" err="1"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MyStack</a:t>
            </a:r>
            <a:r>
              <a:rPr lang="en-US" sz="2400" b="1" dirty="0">
                <a:effectLst/>
                <a:latin typeface="Amiko" panose="00000500000000000000" pitchFamily="2" charset="0"/>
                <a:ea typeface="Aptos" panose="020B0004020202020204" pitchFamily="34" charset="0"/>
                <a:cs typeface="Amiko" panose="00000500000000000000" pitchFamily="2" charset="0"/>
              </a:rPr>
              <a:t> Portal. </a:t>
            </a:r>
          </a:p>
        </p:txBody>
      </p:sp>
    </p:spTree>
    <p:extLst>
      <p:ext uri="{BB962C8B-B14F-4D97-AF65-F5344CB8AC3E}">
        <p14:creationId xmlns:p14="http://schemas.microsoft.com/office/powerpoint/2010/main" val="385085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DAD225-3D9C-F10C-F6A4-B49B4E1C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23" y="0"/>
            <a:ext cx="8548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8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21622C0-AB34-FF8E-BF27-72FCEDA7FC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5" t="12530" r="16558" b="6244"/>
          <a:stretch/>
        </p:blipFill>
        <p:spPr>
          <a:xfrm>
            <a:off x="129092" y="303254"/>
            <a:ext cx="5669280" cy="6251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2F5B44-5D14-34BA-9951-7CEBE4292AB7}"/>
              </a:ext>
            </a:extLst>
          </p:cNvPr>
          <p:cNvSpPr txBox="1"/>
          <p:nvPr/>
        </p:nvSpPr>
        <p:spPr>
          <a:xfrm>
            <a:off x="6000750" y="181498"/>
            <a:ext cx="629793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miko" panose="00000500000000000000" pitchFamily="2" charset="0"/>
                <a:cs typeface="Amiko" panose="00000500000000000000" pitchFamily="2" charset="0"/>
              </a:rPr>
              <a:t>Registering an Account</a:t>
            </a:r>
          </a:p>
          <a:p>
            <a:r>
              <a:rPr lang="en-US" sz="1200" i="1" dirty="0">
                <a:latin typeface="Amiko" panose="00000500000000000000" pitchFamily="2" charset="0"/>
                <a:cs typeface="Amiko" panose="00000500000000000000" pitchFamily="2" charset="0"/>
              </a:rPr>
              <a:t>In order to register for an account, you will need to get your organization’s Company Number.</a:t>
            </a:r>
          </a:p>
          <a:p>
            <a:endParaRPr lang="en-US" sz="1600" i="1" dirty="0">
              <a:latin typeface="Amiko" panose="00000500000000000000" pitchFamily="2" charset="0"/>
              <a:cs typeface="Amiko" panose="00000500000000000000" pitchFamily="2" charset="0"/>
            </a:endParaRPr>
          </a:p>
          <a:p>
            <a:r>
              <a:rPr lang="en-US" sz="1600" u="sng" dirty="0">
                <a:latin typeface="Amiko" panose="00000500000000000000" pitchFamily="2" charset="0"/>
                <a:cs typeface="Amiko" panose="00000500000000000000" pitchFamily="2" charset="0"/>
              </a:rPr>
              <a:t>Employer Code/Organization Code:</a:t>
            </a:r>
          </a:p>
          <a:p>
            <a:r>
              <a:rPr lang="en-US" sz="1600" u="sng" dirty="0">
                <a:latin typeface="Amiko" panose="00000500000000000000" pitchFamily="2" charset="0"/>
                <a:cs typeface="Amiko" panose="00000500000000000000" pitchFamily="2" charset="0"/>
              </a:rPr>
              <a:t>EMTA: 5010 </a:t>
            </a:r>
          </a:p>
          <a:p>
            <a:r>
              <a:rPr lang="en-US" sz="1600" u="sng" dirty="0">
                <a:latin typeface="Amiko" panose="00000500000000000000" pitchFamily="2" charset="0"/>
                <a:cs typeface="Amiko" panose="00000500000000000000" pitchFamily="2" charset="0"/>
              </a:rPr>
              <a:t>LIFT: 5011</a:t>
            </a:r>
          </a:p>
          <a:p>
            <a:endParaRPr lang="en-US" sz="1600" i="1" dirty="0">
              <a:latin typeface="Amiko" panose="00000500000000000000" pitchFamily="2" charset="0"/>
              <a:cs typeface="Amiko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Go to eccapayroll.com/login/ and click </a:t>
            </a:r>
            <a:r>
              <a:rPr lang="en-US" sz="1600" dirty="0" err="1">
                <a:latin typeface="Amiko" panose="00000500000000000000" pitchFamily="2" charset="0"/>
                <a:cs typeface="Amiko" panose="00000500000000000000" pitchFamily="2" charset="0"/>
              </a:rPr>
              <a:t>MyStack</a:t>
            </a: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From the </a:t>
            </a:r>
            <a:r>
              <a:rPr lang="en-US" sz="1600" dirty="0" err="1">
                <a:latin typeface="Amiko" panose="00000500000000000000" pitchFamily="2" charset="0"/>
                <a:cs typeface="Amiko" panose="00000500000000000000" pitchFamily="2" charset="0"/>
              </a:rPr>
              <a:t>MyStack</a:t>
            </a: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 login page, click Register an Account.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Complete the </a:t>
            </a:r>
            <a:r>
              <a:rPr lang="en-US" sz="1600" dirty="0" err="1">
                <a:latin typeface="Amiko" panose="00000500000000000000" pitchFamily="2" charset="0"/>
                <a:cs typeface="Amiko" panose="00000500000000000000" pitchFamily="2" charset="0"/>
              </a:rPr>
              <a:t>MyStack</a:t>
            </a: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 Form.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Enter Password.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Password must be at least 6 characters and include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at least one special character (ex:!@#$%) or one digit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Click Register.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A confirmation will be sent to the email address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you provided. This includes a link you must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click to complete your registration.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Log in in to </a:t>
            </a:r>
            <a:r>
              <a:rPr lang="en-US" sz="1600" dirty="0" err="1">
                <a:latin typeface="Amiko" panose="00000500000000000000" pitchFamily="2" charset="0"/>
                <a:cs typeface="Amiko" panose="00000500000000000000" pitchFamily="2" charset="0"/>
              </a:rPr>
              <a:t>MyStack</a:t>
            </a:r>
            <a:r>
              <a:rPr lang="en-US" sz="1600" dirty="0">
                <a:latin typeface="Amiko" panose="00000500000000000000" pitchFamily="2" charset="0"/>
                <a:cs typeface="Amiko" panose="00000500000000000000" pitchFamily="2" charset="0"/>
              </a:rPr>
              <a:t> to view your check, employee information, tax forms and timekeeping.</a:t>
            </a:r>
          </a:p>
        </p:txBody>
      </p:sp>
    </p:spTree>
    <p:extLst>
      <p:ext uri="{BB962C8B-B14F-4D97-AF65-F5344CB8AC3E}">
        <p14:creationId xmlns:p14="http://schemas.microsoft.com/office/powerpoint/2010/main" val="126277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814B89-BEED-3E31-0CB5-183EFF619BDA}"/>
              </a:ext>
            </a:extLst>
          </p:cNvPr>
          <p:cNvSpPr/>
          <p:nvPr/>
        </p:nvSpPr>
        <p:spPr>
          <a:xfrm>
            <a:off x="788670" y="982980"/>
            <a:ext cx="10538460" cy="4560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3E6A07-CAFC-3F4F-CACD-EE89734FE4FF}"/>
              </a:ext>
            </a:extLst>
          </p:cNvPr>
          <p:cNvSpPr txBox="1"/>
          <p:nvPr/>
        </p:nvSpPr>
        <p:spPr>
          <a:xfrm>
            <a:off x="1040130" y="2045970"/>
            <a:ext cx="100355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miko" panose="00000500000000000000" pitchFamily="2" charset="0"/>
                <a:cs typeface="Amiko" panose="00000500000000000000" pitchFamily="2" charset="0"/>
              </a:rPr>
              <a:t>After creating an account, an email verification is sent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miko" panose="00000500000000000000" pitchFamily="2" charset="0"/>
                <a:cs typeface="Amiko" panose="00000500000000000000" pitchFamily="2" charset="0"/>
              </a:rPr>
              <a:t>from </a:t>
            </a:r>
            <a:r>
              <a:rPr lang="en-US" sz="2400" dirty="0" err="1">
                <a:solidFill>
                  <a:schemeClr val="bg1"/>
                </a:solidFill>
                <a:latin typeface="Amiko" panose="00000500000000000000" pitchFamily="2" charset="0"/>
                <a:cs typeface="Amiko" panose="00000500000000000000" pitchFamily="2" charset="0"/>
              </a:rPr>
              <a:t>MyStack</a:t>
            </a:r>
            <a:r>
              <a:rPr lang="en-US" sz="2400" dirty="0">
                <a:solidFill>
                  <a:schemeClr val="bg1"/>
                </a:solidFill>
                <a:latin typeface="Amiko" panose="00000500000000000000" pitchFamily="2" charset="0"/>
                <a:cs typeface="Amiko" panose="00000500000000000000" pitchFamily="2" charset="0"/>
              </a:rPr>
              <a:t> to the email address that the employee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miko" panose="00000500000000000000" pitchFamily="2" charset="0"/>
                <a:cs typeface="Amiko" panose="00000500000000000000" pitchFamily="2" charset="0"/>
              </a:rPr>
              <a:t>provided. The account becomes active once the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miko" panose="00000500000000000000" pitchFamily="2" charset="0"/>
                <a:cs typeface="Amiko" panose="00000500000000000000" pitchFamily="2" charset="0"/>
              </a:rPr>
              <a:t>employee clicks the link contained within the account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miko" panose="00000500000000000000" pitchFamily="2" charset="0"/>
                <a:cs typeface="Amiko" panose="00000500000000000000" pitchFamily="2" charset="0"/>
              </a:rPr>
              <a:t>verification email. Until they do so, they cannot log in.</a:t>
            </a:r>
          </a:p>
        </p:txBody>
      </p:sp>
    </p:spTree>
    <p:extLst>
      <p:ext uri="{BB962C8B-B14F-4D97-AF65-F5344CB8AC3E}">
        <p14:creationId xmlns:p14="http://schemas.microsoft.com/office/powerpoint/2010/main" val="54828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31120-2513-C7EC-0514-DA1C737E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74" y="531792"/>
            <a:ext cx="10875836" cy="57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2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BF8FD-7FC8-00B7-CE3C-8BE6CB960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32" y="121906"/>
            <a:ext cx="7438954" cy="6462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12EAC-9381-F16E-ADEC-CA0D61428632}"/>
              </a:ext>
            </a:extLst>
          </p:cNvPr>
          <p:cNvSpPr txBox="1"/>
          <p:nvPr/>
        </p:nvSpPr>
        <p:spPr>
          <a:xfrm>
            <a:off x="8156028" y="767760"/>
            <a:ext cx="39026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iko" panose="00000500000000000000" pitchFamily="2" charset="0"/>
                <a:cs typeface="Amiko" panose="00000500000000000000" pitchFamily="2" charset="0"/>
              </a:rPr>
              <a:t>Before you can update your tax forms, you must update your account settings and Configure E-sign. System will automatically prompt you to select security method for 2 factor authentication. Configure e-sign is on the bottom right-hand side of screen. These updates must be done on a laptop, </a:t>
            </a:r>
            <a:r>
              <a:rPr lang="en-US" dirty="0" err="1">
                <a:latin typeface="Amiko" panose="00000500000000000000" pitchFamily="2" charset="0"/>
                <a:cs typeface="Amiko" panose="00000500000000000000" pitchFamily="2" charset="0"/>
              </a:rPr>
              <a:t>ipad</a:t>
            </a:r>
            <a:r>
              <a:rPr lang="en-US" dirty="0">
                <a:latin typeface="Amiko" panose="00000500000000000000" pitchFamily="2" charset="0"/>
                <a:cs typeface="Amiko" panose="00000500000000000000" pitchFamily="2" charset="0"/>
              </a:rPr>
              <a:t>, or PC (not through the mobile app). </a:t>
            </a:r>
          </a:p>
          <a:p>
            <a:endParaRPr lang="en-US" dirty="0">
              <a:latin typeface="Amiko" panose="00000500000000000000" pitchFamily="2" charset="0"/>
              <a:cs typeface="Amiko" panose="00000500000000000000" pitchFamily="2" charset="0"/>
            </a:endParaRPr>
          </a:p>
          <a:p>
            <a:r>
              <a:rPr lang="en-US" dirty="0">
                <a:latin typeface="Amiko" panose="00000500000000000000" pitchFamily="2" charset="0"/>
                <a:cs typeface="Amiko" panose="00000500000000000000" pitchFamily="2" charset="0"/>
              </a:rPr>
              <a:t>Navigate to PERSONAL tab. Then look for Taxes under that menu tab. The screen will appear like below screen shot.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D3B8B-CD55-1924-84F1-4ED2367359B7}"/>
              </a:ext>
            </a:extLst>
          </p:cNvPr>
          <p:cNvSpPr/>
          <p:nvPr/>
        </p:nvSpPr>
        <p:spPr>
          <a:xfrm>
            <a:off x="7932420" y="491490"/>
            <a:ext cx="4259580" cy="51777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ED028F-F890-22C3-82D5-36920C1CFF1D}"/>
              </a:ext>
            </a:extLst>
          </p:cNvPr>
          <p:cNvSpPr/>
          <p:nvPr/>
        </p:nvSpPr>
        <p:spPr>
          <a:xfrm>
            <a:off x="788670" y="982980"/>
            <a:ext cx="10538460" cy="4560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B8053-7F53-5508-97C3-7C155EE38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1305"/>
            <a:ext cx="9144000" cy="20180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miko" panose="00000500000000000000" pitchFamily="2" charset="0"/>
                <a:cs typeface="Amiko" panose="00000500000000000000" pitchFamily="2" charset="0"/>
              </a:rPr>
              <a:t>Please be sure to update all items found under the PERSONAL tab.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70EAC-1E7B-9116-68D7-73735395D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6723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Including demographics, taxes, direct deposit and emergency </a:t>
            </a:r>
            <a:r>
              <a:rPr lang="en-US" dirty="0">
                <a:solidFill>
                  <a:schemeClr val="bg1"/>
                </a:solidFill>
                <a:latin typeface="Amiko" panose="00000500000000000000" pitchFamily="2" charset="0"/>
                <a:cs typeface="Amiko" panose="00000500000000000000" pitchFamily="2" charset="0"/>
              </a:rPr>
              <a:t>contact information.  </a:t>
            </a:r>
          </a:p>
        </p:txBody>
      </p:sp>
    </p:spTree>
    <p:extLst>
      <p:ext uri="{BB962C8B-B14F-4D97-AF65-F5344CB8AC3E}">
        <p14:creationId xmlns:p14="http://schemas.microsoft.com/office/powerpoint/2010/main" val="63653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A5DA9-98E9-7F85-B840-AC05C7F6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69" y="1051354"/>
            <a:ext cx="10171645" cy="4068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599962-070C-51E8-4DBC-7F094B77DB26}"/>
              </a:ext>
            </a:extLst>
          </p:cNvPr>
          <p:cNvSpPr txBox="1"/>
          <p:nvPr/>
        </p:nvSpPr>
        <p:spPr>
          <a:xfrm>
            <a:off x="3048897" y="5120012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iko" panose="00000500000000000000" pitchFamily="2" charset="0"/>
                <a:cs typeface="Amiko" panose="00000500000000000000" pitchFamily="2" charset="0"/>
              </a:rPr>
              <a:t>Navigate to PERSONAL tab. Then look for Taxes under that menu tab.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48DFD9-6A62-B7B0-6D37-4F2934122E3B}"/>
              </a:ext>
            </a:extLst>
          </p:cNvPr>
          <p:cNvSpPr/>
          <p:nvPr/>
        </p:nvSpPr>
        <p:spPr>
          <a:xfrm>
            <a:off x="2743200" y="5006340"/>
            <a:ext cx="6252210" cy="1200329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:a16="http://schemas.microsoft.com/office/drawing/2014/main" id="{1281492A-AB2E-2CED-8552-86884E12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" y="1166816"/>
            <a:ext cx="11534503" cy="548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66D52F-FD1D-6AC2-7A9E-451AB7B7D472}"/>
              </a:ext>
            </a:extLst>
          </p:cNvPr>
          <p:cNvSpPr/>
          <p:nvPr/>
        </p:nvSpPr>
        <p:spPr>
          <a:xfrm>
            <a:off x="2370220" y="326056"/>
            <a:ext cx="7170821" cy="660533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D39E9-9F56-34A0-C19F-0834A5ECE66C}"/>
              </a:ext>
            </a:extLst>
          </p:cNvPr>
          <p:cNvSpPr txBox="1"/>
          <p:nvPr/>
        </p:nvSpPr>
        <p:spPr>
          <a:xfrm>
            <a:off x="2650959" y="522705"/>
            <a:ext cx="683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iko" panose="00000500000000000000" pitchFamily="2" charset="0"/>
                <a:cs typeface="Amiko" panose="00000500000000000000" pitchFamily="2" charset="0"/>
              </a:rPr>
              <a:t>Make sure all tax information &amp; withholdings is correct. </a:t>
            </a:r>
          </a:p>
        </p:txBody>
      </p:sp>
    </p:spTree>
    <p:extLst>
      <p:ext uri="{BB962C8B-B14F-4D97-AF65-F5344CB8AC3E}">
        <p14:creationId xmlns:p14="http://schemas.microsoft.com/office/powerpoint/2010/main" val="170561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469</Words>
  <Application>Microsoft Office PowerPoint</Application>
  <PresentationFormat>Widescreen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Amiko</vt:lpstr>
      <vt:lpstr>Aptos</vt:lpstr>
      <vt:lpstr>Aptos Display</vt:lpstr>
      <vt:lpstr>Arial</vt:lpstr>
      <vt:lpstr>Office Theme</vt:lpstr>
      <vt:lpstr>ECCA Payroll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be sure to update all items found under the PERSONAL tab.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Morrison</dc:creator>
  <cp:lastModifiedBy>Sarah Morrison</cp:lastModifiedBy>
  <cp:revision>4</cp:revision>
  <dcterms:created xsi:type="dcterms:W3CDTF">2024-07-30T13:54:46Z</dcterms:created>
  <dcterms:modified xsi:type="dcterms:W3CDTF">2024-08-19T16:35:49Z</dcterms:modified>
</cp:coreProperties>
</file>